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256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797675" cy="99266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952"/>
    <a:srgbClr val="F2F2F2"/>
    <a:srgbClr val="C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591CD-24F6-4D86-BFB0-9B9ED605FA4E}" type="datetimeFigureOut">
              <a:rPr lang="es-ES" smtClean="0"/>
              <a:t>17/03/2021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28B72-CE36-403E-8C9F-6990F5C0D94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853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B3F-DAC0-7E42-81F4-6940B5B3BEC4}" type="datetimeFigureOut">
              <a:rPr lang="es-ES_tradnl" smtClean="0"/>
              <a:t>17/03/2021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dirty="0"/>
              <a:t>CREA 2020 ONLINE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9A67-A1FB-CE45-A13D-E3756B13159E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3A79459-3B01-4643-A7D0-ECF98DB3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Agrupar 127"/>
          <p:cNvGrpSpPr/>
          <p:nvPr/>
        </p:nvGrpSpPr>
        <p:grpSpPr>
          <a:xfrm>
            <a:off x="620840" y="5310943"/>
            <a:ext cx="8024476" cy="1019181"/>
            <a:chOff x="1119524" y="5279841"/>
            <a:chExt cx="9189848" cy="1167194"/>
          </a:xfrm>
        </p:grpSpPr>
        <p:pic>
          <p:nvPicPr>
            <p:cNvPr id="120" name="Imagen 11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9524" y="5279841"/>
              <a:ext cx="9189848" cy="1167194"/>
            </a:xfrm>
            <a:prstGeom prst="rect">
              <a:avLst/>
            </a:prstGeom>
            <a:solidFill>
              <a:srgbClr val="830952"/>
            </a:solidFill>
          </p:spPr>
        </p:pic>
        <p:pic>
          <p:nvPicPr>
            <p:cNvPr id="121" name="Imagen 1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335" y="6021603"/>
              <a:ext cx="163255" cy="184382"/>
            </a:xfrm>
            <a:prstGeom prst="rect">
              <a:avLst/>
            </a:prstGeom>
          </p:spPr>
        </p:pic>
        <p:pic>
          <p:nvPicPr>
            <p:cNvPr id="122" name="Imagen 1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391261" y="5447447"/>
              <a:ext cx="163255" cy="184382"/>
            </a:xfrm>
            <a:prstGeom prst="rect">
              <a:avLst/>
            </a:prstGeom>
          </p:spPr>
        </p:pic>
        <p:pic>
          <p:nvPicPr>
            <p:cNvPr id="123" name="Imagen 1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0408" y="6021603"/>
              <a:ext cx="163255" cy="184382"/>
            </a:xfrm>
            <a:prstGeom prst="rect">
              <a:avLst/>
            </a:prstGeom>
          </p:spPr>
        </p:pic>
        <p:pic>
          <p:nvPicPr>
            <p:cNvPr id="124" name="Imagen 12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114499" y="5447447"/>
              <a:ext cx="163255" cy="184382"/>
            </a:xfrm>
            <a:prstGeom prst="rect">
              <a:avLst/>
            </a:prstGeom>
          </p:spPr>
        </p:pic>
        <p:pic>
          <p:nvPicPr>
            <p:cNvPr id="125" name="Imagen 1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8635" y="6021603"/>
              <a:ext cx="163255" cy="184382"/>
            </a:xfrm>
            <a:prstGeom prst="rect">
              <a:avLst/>
            </a:prstGeom>
          </p:spPr>
        </p:pic>
        <p:pic>
          <p:nvPicPr>
            <p:cNvPr id="126" name="Imagen 1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9798561" y="5447447"/>
              <a:ext cx="163255" cy="184382"/>
            </a:xfrm>
            <a:prstGeom prst="rect">
              <a:avLst/>
            </a:prstGeom>
          </p:spPr>
        </p:pic>
        <p:pic>
          <p:nvPicPr>
            <p:cNvPr id="127" name="Imagen 1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962" y="5467709"/>
              <a:ext cx="8583168" cy="804672"/>
            </a:xfrm>
            <a:prstGeom prst="rect">
              <a:avLst/>
            </a:prstGeom>
          </p:spPr>
        </p:pic>
      </p:grpSp>
      <p:sp>
        <p:nvSpPr>
          <p:cNvPr id="119" name="Rectángulo redondeado 118"/>
          <p:cNvSpPr/>
          <p:nvPr/>
        </p:nvSpPr>
        <p:spPr>
          <a:xfrm>
            <a:off x="2573864" y="2791314"/>
            <a:ext cx="4669806" cy="996666"/>
          </a:xfrm>
          <a:prstGeom prst="roundRect">
            <a:avLst>
              <a:gd name="adj" fmla="val 1018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8" name="Rectángulo redondeado 117"/>
          <p:cNvSpPr/>
          <p:nvPr/>
        </p:nvSpPr>
        <p:spPr>
          <a:xfrm>
            <a:off x="1629665" y="2241494"/>
            <a:ext cx="5750696" cy="1658868"/>
          </a:xfrm>
          <a:prstGeom prst="roundRect">
            <a:avLst>
              <a:gd name="adj" fmla="val 10189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267867" y="-1"/>
            <a:ext cx="551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ES_tradnl" sz="5400" b="1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84603" y="1069560"/>
            <a:ext cx="590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830952"/>
                </a:solidFill>
                <a:ea typeface="Verdana" charset="0"/>
                <a:cs typeface="Verdana" charset="0"/>
              </a:rPr>
              <a:t>Formación Online: Esquema metodológico</a:t>
            </a:r>
            <a:endParaRPr lang="es-ES_tradnl" sz="24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1211945" y="1837315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b="1" dirty="0">
                <a:ea typeface="Verdana" charset="0"/>
                <a:cs typeface="Verdana" charset="0"/>
              </a:rPr>
              <a:t>Sensibilizaci</a:t>
            </a:r>
            <a:r>
              <a:rPr lang="es-ES" sz="1000" b="1" dirty="0">
                <a:ea typeface="Verdana" charset="0"/>
                <a:cs typeface="Verdana" charset="0"/>
              </a:rPr>
              <a:t>ón</a:t>
            </a:r>
            <a:endParaRPr lang="es-ES_tradnl" sz="1000" b="1" dirty="0">
              <a:ea typeface="Verdana" charset="0"/>
              <a:cs typeface="Verdana" charset="0"/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2674937" y="1837315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ea typeface="Verdana" charset="0"/>
                <a:cs typeface="Verdana" charset="0"/>
              </a:rPr>
              <a:t>Comprensión</a:t>
            </a:r>
            <a:endParaRPr lang="es-ES_tradnl" sz="1000" b="1" dirty="0">
              <a:ea typeface="Verdana" charset="0"/>
              <a:cs typeface="Verdana" charset="0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4067397" y="1837314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ea typeface="Verdana" charset="0"/>
                <a:cs typeface="Verdana" charset="0"/>
              </a:rPr>
              <a:t>Interpretación</a:t>
            </a:r>
            <a:endParaRPr lang="es-ES_tradnl" sz="1000" b="1" dirty="0">
              <a:ea typeface="Verdana" charset="0"/>
              <a:cs typeface="Verdana" charset="0"/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5515963" y="1837315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ea typeface="Verdana" charset="0"/>
                <a:cs typeface="Verdana" charset="0"/>
              </a:rPr>
              <a:t>Construcción</a:t>
            </a:r>
            <a:endParaRPr lang="es-ES_tradnl" sz="1000" b="1" dirty="0">
              <a:ea typeface="Verdana" charset="0"/>
              <a:cs typeface="Verdana" charset="0"/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6890793" y="1827385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ea typeface="Verdana" charset="0"/>
                <a:cs typeface="Verdana" charset="0"/>
              </a:rPr>
              <a:t>Apropiación</a:t>
            </a:r>
            <a:endParaRPr lang="es-ES_tradnl" sz="1000" b="1" dirty="0">
              <a:ea typeface="Verdana" charset="0"/>
              <a:cs typeface="Verdana" charset="0"/>
            </a:endParaRPr>
          </a:p>
        </p:txBody>
      </p:sp>
      <p:grpSp>
        <p:nvGrpSpPr>
          <p:cNvPr id="117" name="Agrupar 116"/>
          <p:cNvGrpSpPr/>
          <p:nvPr/>
        </p:nvGrpSpPr>
        <p:grpSpPr>
          <a:xfrm>
            <a:off x="750873" y="2310920"/>
            <a:ext cx="7784454" cy="1472669"/>
            <a:chOff x="1236910" y="2436691"/>
            <a:chExt cx="7784454" cy="1472669"/>
          </a:xfrm>
        </p:grpSpPr>
        <p:grpSp>
          <p:nvGrpSpPr>
            <p:cNvPr id="113" name="Agrupar 112"/>
            <p:cNvGrpSpPr/>
            <p:nvPr/>
          </p:nvGrpSpPr>
          <p:grpSpPr>
            <a:xfrm>
              <a:off x="8335598" y="3140923"/>
              <a:ext cx="536697" cy="247125"/>
              <a:chOff x="1963005" y="3198687"/>
              <a:chExt cx="659845" cy="303829"/>
            </a:xfrm>
          </p:grpSpPr>
          <p:pic>
            <p:nvPicPr>
              <p:cNvPr id="114" name="Imagen 1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115" name="Imagen 1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116" name="Imagen 1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95102" y="2436691"/>
              <a:ext cx="1728560" cy="357935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107" y="2436692"/>
              <a:ext cx="2314092" cy="357935"/>
            </a:xfrm>
            <a:prstGeom prst="rect">
              <a:avLst/>
            </a:prstGeom>
          </p:spPr>
        </p:pic>
        <p:grpSp>
          <p:nvGrpSpPr>
            <p:cNvPr id="73" name="Agrupar 72"/>
            <p:cNvGrpSpPr/>
            <p:nvPr/>
          </p:nvGrpSpPr>
          <p:grpSpPr>
            <a:xfrm>
              <a:off x="1849817" y="3140923"/>
              <a:ext cx="536697" cy="247125"/>
              <a:chOff x="1963005" y="3198687"/>
              <a:chExt cx="659845" cy="303829"/>
            </a:xfrm>
          </p:grpSpPr>
          <p:pic>
            <p:nvPicPr>
              <p:cNvPr id="35" name="Imagen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600000">
              <a:off x="8689015" y="3115426"/>
              <a:ext cx="332349" cy="316193"/>
            </a:xfrm>
            <a:prstGeom prst="rect">
              <a:avLst/>
            </a:prstGeom>
          </p:spPr>
        </p:pic>
        <p:sp>
          <p:nvSpPr>
            <p:cNvPr id="65" name="CuadroTexto 64"/>
            <p:cNvSpPr txBox="1"/>
            <p:nvPr/>
          </p:nvSpPr>
          <p:spPr>
            <a:xfrm>
              <a:off x="1236910" y="3492808"/>
              <a:ext cx="85151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900" dirty="0">
                  <a:ea typeface="Verdana" charset="0"/>
                  <a:cs typeface="Verdana" charset="0"/>
                </a:rPr>
                <a:t>Lectura previa</a:t>
              </a:r>
            </a:p>
          </p:txBody>
        </p:sp>
        <p:grpSp>
          <p:nvGrpSpPr>
            <p:cNvPr id="105" name="Agrupar 104"/>
            <p:cNvGrpSpPr/>
            <p:nvPr/>
          </p:nvGrpSpPr>
          <p:grpSpPr>
            <a:xfrm>
              <a:off x="2285963" y="3020325"/>
              <a:ext cx="4377575" cy="750535"/>
              <a:chOff x="2252954" y="2753288"/>
              <a:chExt cx="4377575" cy="750535"/>
            </a:xfrm>
          </p:grpSpPr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89464" y="2753288"/>
                <a:ext cx="541065" cy="570199"/>
              </a:xfrm>
              <a:prstGeom prst="rect">
                <a:avLst/>
              </a:prstGeom>
            </p:spPr>
          </p:pic>
          <p:sp>
            <p:nvSpPr>
              <p:cNvPr id="74" name="CuadroTexto 73"/>
              <p:cNvSpPr txBox="1"/>
              <p:nvPr/>
            </p:nvSpPr>
            <p:spPr>
              <a:xfrm>
                <a:off x="2252954" y="3272991"/>
                <a:ext cx="61427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Webinar </a:t>
                </a:r>
                <a:endParaRPr lang="es-ES_tradnl" sz="900" dirty="0"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75" name="Agrupar 74"/>
            <p:cNvGrpSpPr/>
            <p:nvPr/>
          </p:nvGrpSpPr>
          <p:grpSpPr>
            <a:xfrm>
              <a:off x="2793370" y="3140923"/>
              <a:ext cx="536697" cy="247125"/>
              <a:chOff x="1963005" y="3198687"/>
              <a:chExt cx="659845" cy="303829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77" name="Imagen 7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78" name="Imagen 7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grpSp>
          <p:nvGrpSpPr>
            <p:cNvPr id="106" name="Agrupar 105"/>
            <p:cNvGrpSpPr/>
            <p:nvPr/>
          </p:nvGrpSpPr>
          <p:grpSpPr>
            <a:xfrm>
              <a:off x="2799293" y="2988424"/>
              <a:ext cx="1378904" cy="699586"/>
              <a:chOff x="2888725" y="2721387"/>
              <a:chExt cx="1378904" cy="699586"/>
            </a:xfrm>
          </p:grpSpPr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2571" y="2721387"/>
                <a:ext cx="541065" cy="570199"/>
              </a:xfrm>
              <a:prstGeom prst="rect">
                <a:avLst/>
              </a:prstGeom>
            </p:spPr>
          </p:pic>
          <p:sp>
            <p:nvSpPr>
              <p:cNvPr id="79" name="CuadroTexto 78"/>
              <p:cNvSpPr txBox="1"/>
              <p:nvPr/>
            </p:nvSpPr>
            <p:spPr>
              <a:xfrm>
                <a:off x="2888725" y="3190141"/>
                <a:ext cx="13789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Plan de trabajo individual</a:t>
                </a:r>
              </a:p>
            </p:txBody>
          </p:sp>
        </p:grpSp>
        <p:grpSp>
          <p:nvGrpSpPr>
            <p:cNvPr id="80" name="Agrupar 79"/>
            <p:cNvGrpSpPr/>
            <p:nvPr/>
          </p:nvGrpSpPr>
          <p:grpSpPr>
            <a:xfrm>
              <a:off x="3729555" y="3140923"/>
              <a:ext cx="536697" cy="247125"/>
              <a:chOff x="1963005" y="3198687"/>
              <a:chExt cx="659845" cy="303829"/>
            </a:xfrm>
          </p:grpSpPr>
          <p:pic>
            <p:nvPicPr>
              <p:cNvPr id="81" name="Imagen 8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83" name="Imagen 8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grpSp>
          <p:nvGrpSpPr>
            <p:cNvPr id="107" name="Agrupar 106"/>
            <p:cNvGrpSpPr/>
            <p:nvPr/>
          </p:nvGrpSpPr>
          <p:grpSpPr>
            <a:xfrm>
              <a:off x="3939831" y="2993732"/>
              <a:ext cx="1101585" cy="809736"/>
              <a:chOff x="3833994" y="2726695"/>
              <a:chExt cx="1101585" cy="809736"/>
            </a:xfrm>
          </p:grpSpPr>
          <p:pic>
            <p:nvPicPr>
              <p:cNvPr id="28" name="Imagen 2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0042" y="2726695"/>
                <a:ext cx="541065" cy="570199"/>
              </a:xfrm>
              <a:prstGeom prst="rect">
                <a:avLst/>
              </a:prstGeom>
            </p:spPr>
          </p:pic>
          <p:sp>
            <p:nvSpPr>
              <p:cNvPr id="84" name="CuadroTexto 83"/>
              <p:cNvSpPr txBox="1"/>
              <p:nvPr/>
            </p:nvSpPr>
            <p:spPr>
              <a:xfrm>
                <a:off x="3833994" y="3305599"/>
                <a:ext cx="110158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Feedback formador</a:t>
                </a:r>
                <a:endParaRPr lang="es-ES_tradnl" sz="900" dirty="0"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85" name="Agrupar 84"/>
            <p:cNvGrpSpPr/>
            <p:nvPr/>
          </p:nvGrpSpPr>
          <p:grpSpPr>
            <a:xfrm>
              <a:off x="4669016" y="3140923"/>
              <a:ext cx="536697" cy="247125"/>
              <a:chOff x="1963005" y="3198687"/>
              <a:chExt cx="659845" cy="303829"/>
            </a:xfrm>
          </p:grpSpPr>
          <p:pic>
            <p:nvPicPr>
              <p:cNvPr id="86" name="Imagen 8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87" name="Imagen 8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88" name="Imagen 8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sp>
          <p:nvSpPr>
            <p:cNvPr id="89" name="CuadroTexto 88"/>
            <p:cNvSpPr txBox="1"/>
            <p:nvPr/>
          </p:nvSpPr>
          <p:spPr>
            <a:xfrm>
              <a:off x="5119115" y="3492808"/>
              <a:ext cx="5677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900" dirty="0">
                  <a:ea typeface="Verdana" charset="0"/>
                  <a:cs typeface="Verdana" charset="0"/>
                </a:rPr>
                <a:t>webinar</a:t>
              </a:r>
              <a:endParaRPr lang="es-ES_tradnl" sz="900" dirty="0">
                <a:ea typeface="Verdana" charset="0"/>
                <a:cs typeface="Verdana" charset="0"/>
              </a:endParaRPr>
            </a:p>
          </p:txBody>
        </p:sp>
        <p:grpSp>
          <p:nvGrpSpPr>
            <p:cNvPr id="90" name="Agrupar 89"/>
            <p:cNvGrpSpPr/>
            <p:nvPr/>
          </p:nvGrpSpPr>
          <p:grpSpPr>
            <a:xfrm>
              <a:off x="5610068" y="3140923"/>
              <a:ext cx="536697" cy="247125"/>
              <a:chOff x="1963005" y="3198687"/>
              <a:chExt cx="659845" cy="303829"/>
            </a:xfrm>
          </p:grpSpPr>
          <p:pic>
            <p:nvPicPr>
              <p:cNvPr id="91" name="Imagen 9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92" name="Imagen 9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93" name="Imagen 9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grpSp>
          <p:nvGrpSpPr>
            <p:cNvPr id="109" name="Agrupar 108"/>
            <p:cNvGrpSpPr/>
            <p:nvPr/>
          </p:nvGrpSpPr>
          <p:grpSpPr>
            <a:xfrm>
              <a:off x="5122385" y="2994692"/>
              <a:ext cx="1828277" cy="776168"/>
              <a:chOff x="5469908" y="2727655"/>
              <a:chExt cx="1828277" cy="776168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69908" y="2727655"/>
                <a:ext cx="541065" cy="570199"/>
              </a:xfrm>
              <a:prstGeom prst="rect">
                <a:avLst/>
              </a:prstGeom>
            </p:spPr>
          </p:pic>
          <p:sp>
            <p:nvSpPr>
              <p:cNvPr id="94" name="CuadroTexto 93"/>
              <p:cNvSpPr txBox="1"/>
              <p:nvPr/>
            </p:nvSpPr>
            <p:spPr>
              <a:xfrm>
                <a:off x="6077978" y="3272991"/>
                <a:ext cx="122020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Vídeo + debate grupal</a:t>
                </a:r>
                <a:endParaRPr lang="es-ES_tradnl" sz="900" dirty="0"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95" name="Agrupar 94"/>
            <p:cNvGrpSpPr/>
            <p:nvPr/>
          </p:nvGrpSpPr>
          <p:grpSpPr>
            <a:xfrm>
              <a:off x="6570971" y="3140923"/>
              <a:ext cx="536697" cy="247125"/>
              <a:chOff x="1963005" y="3198687"/>
              <a:chExt cx="659845" cy="303829"/>
            </a:xfrm>
          </p:grpSpPr>
          <p:pic>
            <p:nvPicPr>
              <p:cNvPr id="96" name="Imagen 9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97" name="Imagen 9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98" name="Imagen 9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grpSp>
          <p:nvGrpSpPr>
            <p:cNvPr id="111" name="Agrupar 110"/>
            <p:cNvGrpSpPr/>
            <p:nvPr/>
          </p:nvGrpSpPr>
          <p:grpSpPr>
            <a:xfrm>
              <a:off x="6966233" y="2999732"/>
              <a:ext cx="688009" cy="909628"/>
              <a:chOff x="6860396" y="2732695"/>
              <a:chExt cx="688009" cy="909628"/>
            </a:xfrm>
          </p:grpSpPr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3868" y="2732695"/>
                <a:ext cx="541065" cy="570199"/>
              </a:xfrm>
              <a:prstGeom prst="rect">
                <a:avLst/>
              </a:prstGeom>
            </p:spPr>
          </p:pic>
          <p:sp>
            <p:nvSpPr>
              <p:cNvPr id="99" name="CuadroTexto 98"/>
              <p:cNvSpPr txBox="1"/>
              <p:nvPr/>
            </p:nvSpPr>
            <p:spPr>
              <a:xfrm>
                <a:off x="6860396" y="3272991"/>
                <a:ext cx="688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Evaluación</a:t>
                </a:r>
              </a:p>
              <a:p>
                <a:pPr algn="ctr"/>
                <a:endParaRPr lang="es-ES_tradnl" sz="900" dirty="0"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00" name="Agrupar 99"/>
            <p:cNvGrpSpPr/>
            <p:nvPr/>
          </p:nvGrpSpPr>
          <p:grpSpPr>
            <a:xfrm>
              <a:off x="7525458" y="3140923"/>
              <a:ext cx="536697" cy="247125"/>
              <a:chOff x="1963005" y="3198687"/>
              <a:chExt cx="659845" cy="303829"/>
            </a:xfrm>
          </p:grpSpPr>
          <p:pic>
            <p:nvPicPr>
              <p:cNvPr id="101" name="Imagen 10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3005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102" name="Imagen 10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664" y="3198687"/>
                <a:ext cx="320477" cy="303829"/>
              </a:xfrm>
              <a:prstGeom prst="rect">
                <a:avLst/>
              </a:prstGeom>
            </p:spPr>
          </p:pic>
          <p:pic>
            <p:nvPicPr>
              <p:cNvPr id="103" name="Imagen 10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02373" y="3198687"/>
                <a:ext cx="320477" cy="303829"/>
              </a:xfrm>
              <a:prstGeom prst="rect">
                <a:avLst/>
              </a:prstGeom>
            </p:spPr>
          </p:pic>
        </p:grpSp>
        <p:grpSp>
          <p:nvGrpSpPr>
            <p:cNvPr id="112" name="Agrupar 111"/>
            <p:cNvGrpSpPr/>
            <p:nvPr/>
          </p:nvGrpSpPr>
          <p:grpSpPr>
            <a:xfrm>
              <a:off x="7982582" y="2979385"/>
              <a:ext cx="561372" cy="791475"/>
              <a:chOff x="7925297" y="2712348"/>
              <a:chExt cx="561372" cy="791475"/>
            </a:xfrm>
          </p:grpSpPr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5451" y="2712348"/>
                <a:ext cx="541065" cy="570199"/>
              </a:xfrm>
              <a:prstGeom prst="rect">
                <a:avLst/>
              </a:prstGeom>
            </p:spPr>
          </p:pic>
          <p:sp>
            <p:nvSpPr>
              <p:cNvPr id="110" name="CuadroTexto 109"/>
              <p:cNvSpPr txBox="1"/>
              <p:nvPr/>
            </p:nvSpPr>
            <p:spPr>
              <a:xfrm>
                <a:off x="7925297" y="3272991"/>
                <a:ext cx="56137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dirty="0">
                    <a:ea typeface="Verdana" charset="0"/>
                    <a:cs typeface="Verdana" charset="0"/>
                  </a:rPr>
                  <a:t>Informe</a:t>
                </a:r>
                <a:endParaRPr lang="es-ES_tradnl" sz="900" dirty="0">
                  <a:ea typeface="Verdana" charset="0"/>
                  <a:cs typeface="Verdana" charset="0"/>
                </a:endParaRPr>
              </a:p>
            </p:txBody>
          </p: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14C6E22-967F-4E58-887A-9858D17CFF72}"/>
              </a:ext>
            </a:extLst>
          </p:cNvPr>
          <p:cNvSpPr txBox="1"/>
          <p:nvPr/>
        </p:nvSpPr>
        <p:spPr>
          <a:xfrm>
            <a:off x="3926771" y="2342542"/>
            <a:ext cx="1922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Tutorización y seguimiento</a:t>
            </a:r>
          </a:p>
        </p:txBody>
      </p:sp>
      <p:pic>
        <p:nvPicPr>
          <p:cNvPr id="138" name="Imagen 137">
            <a:extLst>
              <a:ext uri="{FF2B5EF4-FFF2-40B4-BE49-F238E27FC236}">
                <a16:creationId xmlns:a16="http://schemas.microsoft.com/office/drawing/2014/main" xmlns="" id="{0ACC98D0-B40D-4920-976F-CF9D52A6CDE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783" y="2894555"/>
            <a:ext cx="541065" cy="5701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3333CB9-CD90-405A-8800-243EEF8C4B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124" y="2847378"/>
            <a:ext cx="566879" cy="56687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1885556-0EF3-4D89-BEA8-AF5DAF8B8B3B}"/>
              </a:ext>
            </a:extLst>
          </p:cNvPr>
          <p:cNvSpPr txBox="1"/>
          <p:nvPr/>
        </p:nvSpPr>
        <p:spPr>
          <a:xfrm>
            <a:off x="896959" y="4157472"/>
            <a:ext cx="650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u="sng" dirty="0"/>
              <a:t>Duración: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lecturas: 30 ´aprox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Webinars: depende del módulo pero no más de 2h cada uno.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Plan de trabajo individual: 60´aprox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Vídeo debate: 30´</a:t>
            </a:r>
          </a:p>
          <a:p>
            <a:pPr marL="171450" indent="-171450">
              <a:buFontTx/>
              <a:buChar char="-"/>
            </a:pPr>
            <a:endParaRPr lang="es-ES" sz="1000" dirty="0"/>
          </a:p>
        </p:txBody>
      </p:sp>
      <p:pic>
        <p:nvPicPr>
          <p:cNvPr id="104" name="Imagen 103">
            <a:extLst>
              <a:ext uri="{FF2B5EF4-FFF2-40B4-BE49-F238E27FC236}">
                <a16:creationId xmlns:a16="http://schemas.microsoft.com/office/drawing/2014/main" xmlns="" id="{E9314D7B-A87D-461A-A8EC-3BE03DF99A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3228" y="186743"/>
            <a:ext cx="1328020" cy="540473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xmlns="" id="{AE3CDDC5-E72D-4F70-A4BA-C7ECCF34D1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68205" y="171495"/>
            <a:ext cx="1823726" cy="47281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ADD8B3F-8E95-4EEF-BA99-0FF29EA449E3}"/>
              </a:ext>
            </a:extLst>
          </p:cNvPr>
          <p:cNvSpPr/>
          <p:nvPr/>
        </p:nvSpPr>
        <p:spPr>
          <a:xfrm>
            <a:off x="7849561" y="6596390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solidFill>
                  <a:srgbClr val="830952"/>
                </a:solidFill>
              </a:rPr>
              <a:t>CREA 2021 ONLINE </a:t>
            </a:r>
          </a:p>
        </p:txBody>
      </p:sp>
    </p:spTree>
    <p:extLst>
      <p:ext uri="{BB962C8B-B14F-4D97-AF65-F5344CB8AC3E}">
        <p14:creationId xmlns:p14="http://schemas.microsoft.com/office/powerpoint/2010/main" val="59810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18EEF89-FA72-4A29-9F3A-4F05B8D04942}"/>
              </a:ext>
            </a:extLst>
          </p:cNvPr>
          <p:cNvSpPr/>
          <p:nvPr/>
        </p:nvSpPr>
        <p:spPr>
          <a:xfrm>
            <a:off x="1079459" y="1531225"/>
            <a:ext cx="7468639" cy="597349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solidFill>
                  <a:srgbClr val="8309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MODULO I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 horas) 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Bienvenida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de Negocio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Habilidades emprendedoras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de negocio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Metodología Lean- startup y modelo Canvas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solidFill>
                  <a:srgbClr val="8309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MODULO II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 horas)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del entorno y del mercado - DAFO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de marketing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solidFill>
                  <a:srgbClr val="8309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MODULO III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 horas)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económico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Obligaciones fiscales y marco normativo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Trámites administrativos y formas jurídicas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solidFill>
                  <a:srgbClr val="83095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MÓDULO IV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( 4 horas) 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Habilidades para la venta</a:t>
            </a:r>
            <a:endParaRPr lang="es-E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presentar mi idea de negocio – Elevator Pitch.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E4D91FD2-16CB-4EA2-9405-FA061015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8" y="186743"/>
            <a:ext cx="1328020" cy="54047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06F722A3-2F0A-4BA6-AAD7-57C71F0B0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05" y="171495"/>
            <a:ext cx="1823726" cy="47281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8C1EED05-0C2A-4321-983E-82C2046F5547}"/>
              </a:ext>
            </a:extLst>
          </p:cNvPr>
          <p:cNvSpPr txBox="1"/>
          <p:nvPr/>
        </p:nvSpPr>
        <p:spPr>
          <a:xfrm>
            <a:off x="784603" y="1069560"/>
            <a:ext cx="590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830952"/>
                </a:solidFill>
                <a:ea typeface="Verdana" charset="0"/>
                <a:cs typeface="Verdana" charset="0"/>
              </a:rPr>
              <a:t>Formación Online: Contenidos</a:t>
            </a:r>
            <a:endParaRPr lang="es-ES_tradnl" sz="24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3B490731-49DB-40AF-8E69-E2C4E152953B}"/>
              </a:ext>
            </a:extLst>
          </p:cNvPr>
          <p:cNvSpPr/>
          <p:nvPr/>
        </p:nvSpPr>
        <p:spPr>
          <a:xfrm>
            <a:off x="7849561" y="6596390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solidFill>
                  <a:srgbClr val="830952"/>
                </a:solidFill>
              </a:rPr>
              <a:t>CREA 2021 ONLINE </a:t>
            </a:r>
          </a:p>
        </p:txBody>
      </p:sp>
    </p:spTree>
    <p:extLst>
      <p:ext uri="{BB962C8B-B14F-4D97-AF65-F5344CB8AC3E}">
        <p14:creationId xmlns:p14="http://schemas.microsoft.com/office/powerpoint/2010/main" val="137013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92496"/>
              </p:ext>
            </p:extLst>
          </p:nvPr>
        </p:nvGraphicFramePr>
        <p:xfrm>
          <a:off x="1203489" y="1946358"/>
          <a:ext cx="6512904" cy="104810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84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01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93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63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229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3119"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CONVOCATORIA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MODULO 1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MODULO 2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MODULO 3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MODULO 4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EVALUACI</a:t>
                      </a:r>
                      <a:r>
                        <a:rPr lang="es-ES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ÓN FINAL- ELEVATOR</a:t>
                      </a:r>
                      <a:endParaRPr lang="es-ES_tradnl" sz="900" b="1" i="0" kern="1200" dirty="0">
                        <a:solidFill>
                          <a:schemeClr val="bg1"/>
                        </a:solidFill>
                        <a:latin typeface="+mn-lt"/>
                        <a:ea typeface="Verdana" charset="0"/>
                        <a:cs typeface="Verdana" charset="0"/>
                      </a:endParaRP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900" b="1" i="0" kern="1200" dirty="0">
                          <a:solidFill>
                            <a:schemeClr val="bg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INFORME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952">
                        <a:alpha val="8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6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HASTA EL 9 ABRIL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14- 21 ABRIL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22- 27 ABRIL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28 ABRIL -4 DE MAYO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5 – 10 MAYO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14 MAYO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50" b="0" i="0" kern="1200" dirty="0">
                          <a:solidFill>
                            <a:schemeClr val="tx1"/>
                          </a:solidFill>
                          <a:latin typeface="+mn-lt"/>
                          <a:ea typeface="Verdana" charset="0"/>
                          <a:cs typeface="Verdana" charset="0"/>
                        </a:rPr>
                        <a:t>JUNIO</a:t>
                      </a:r>
                    </a:p>
                  </a:txBody>
                  <a:tcPr marL="95008" marR="95008" marT="47504" marB="475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8" name="CuadroTexto 97">
            <a:extLst>
              <a:ext uri="{FF2B5EF4-FFF2-40B4-BE49-F238E27FC236}">
                <a16:creationId xmlns:a16="http://schemas.microsoft.com/office/drawing/2014/main" xmlns="" id="{86FA264D-2D6A-4481-A56B-B94A21FF096C}"/>
              </a:ext>
            </a:extLst>
          </p:cNvPr>
          <p:cNvSpPr txBox="1"/>
          <p:nvPr/>
        </p:nvSpPr>
        <p:spPr>
          <a:xfrm>
            <a:off x="784603" y="3429000"/>
            <a:ext cx="590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830952"/>
                </a:solidFill>
                <a:ea typeface="Verdana" charset="0"/>
                <a:cs typeface="Verdana" charset="0"/>
              </a:rPr>
              <a:t>Requisitos técnicos</a:t>
            </a:r>
            <a:endParaRPr lang="es-ES_tradnl" sz="20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sp>
        <p:nvSpPr>
          <p:cNvPr id="99" name="5 Rectángulo">
            <a:extLst>
              <a:ext uri="{FF2B5EF4-FFF2-40B4-BE49-F238E27FC236}">
                <a16:creationId xmlns:a16="http://schemas.microsoft.com/office/drawing/2014/main" xmlns="" id="{2ABD71F4-7A84-465A-B957-9615BF69B9C0}"/>
              </a:ext>
            </a:extLst>
          </p:cNvPr>
          <p:cNvSpPr/>
          <p:nvPr/>
        </p:nvSpPr>
        <p:spPr>
          <a:xfrm>
            <a:off x="805795" y="3992488"/>
            <a:ext cx="7969922" cy="20005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400" b="1" dirty="0">
                <a:solidFill>
                  <a:srgbClr val="830952"/>
                </a:solidFill>
                <a:latin typeface="Houschka Head" charset="0"/>
                <a:ea typeface="Houschka Head" charset="0"/>
                <a:cs typeface="Houschka Head" charset="0"/>
              </a:rPr>
              <a:t>La configuración mínima recomendada para la reproducción de los cursos en la plataforma es la siguiente</a:t>
            </a:r>
            <a:r>
              <a:rPr lang="es-ES" sz="1400" b="1" dirty="0">
                <a:solidFill>
                  <a:srgbClr val="C00000"/>
                </a:solidFill>
                <a:latin typeface="Houschka Head" charset="0"/>
                <a:ea typeface="Houschka Head" charset="0"/>
                <a:cs typeface="Houschka Head" charset="0"/>
              </a:rPr>
              <a:t>:</a:t>
            </a:r>
          </a:p>
          <a:p>
            <a:pPr algn="just"/>
            <a:endParaRPr lang="es-ES" sz="1200" dirty="0">
              <a:solidFill>
                <a:schemeClr val="tx1">
                  <a:lumMod val="85000"/>
                  <a:lumOff val="15000"/>
                </a:schemeClr>
              </a:solidFill>
              <a:latin typeface="Houschka Head Medium" panose="020F0603020000020003" pitchFamily="34" charset="0"/>
            </a:endParaRPr>
          </a:p>
          <a:p>
            <a:pPr marL="171450" indent="-171450" algn="just">
              <a:spcAft>
                <a:spcPts val="600"/>
              </a:spcAft>
              <a:buBlip>
                <a:blip r:embed="rId2"/>
              </a:buBlip>
            </a:pP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ouschka Head Medium" panose="020F0603020000020003" pitchFamily="34" charset="0"/>
              </a:rPr>
              <a:t>Acceso a internet</a:t>
            </a:r>
          </a:p>
          <a:p>
            <a:pPr marL="171450" indent="-171450" algn="just">
              <a:spcAft>
                <a:spcPts val="600"/>
              </a:spcAft>
              <a:buBlip>
                <a:blip r:embed="rId2"/>
              </a:buBlip>
            </a:pP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ouschka Head Medium" panose="020F0603020000020003" pitchFamily="34" charset="0"/>
              </a:rPr>
              <a:t>Sonido</a:t>
            </a:r>
          </a:p>
          <a:p>
            <a:pPr marL="171450" indent="-171450" algn="just">
              <a:spcAft>
                <a:spcPts val="600"/>
              </a:spcAft>
              <a:buBlip>
                <a:blip r:embed="rId2"/>
              </a:buBlip>
            </a:pP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ouschka Head Medium" panose="020F0603020000020003" pitchFamily="34" charset="0"/>
              </a:rPr>
              <a:t>Navegador Actualizado: Internet Explorer 9 o superior, Chrome, Firefox, Safari. </a:t>
            </a:r>
          </a:p>
          <a:p>
            <a:pPr marL="171450" indent="-171450" algn="just">
              <a:spcAft>
                <a:spcPts val="600"/>
              </a:spcAft>
              <a:buBlip>
                <a:blip r:embed="rId2"/>
              </a:buBlip>
            </a:pPr>
            <a:r>
              <a:rPr lang="es-E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ouschka Head Medium" panose="020F0603020000020003" pitchFamily="34" charset="0"/>
              </a:rPr>
              <a:t>Es recomendable si se usa Internet Explorer tenerlo actualizado a la última versión, a partir de Internet Explorer 8 funciona pero no se ven algunos efectos.</a:t>
            </a:r>
          </a:p>
          <a:p>
            <a:pPr marL="541338" algn="just">
              <a:spcBef>
                <a:spcPct val="50000"/>
              </a:spcBef>
            </a:pPr>
            <a:endParaRPr lang="es-ES" sz="1200" dirty="0">
              <a:solidFill>
                <a:schemeClr val="tx1">
                  <a:lumMod val="85000"/>
                  <a:lumOff val="15000"/>
                </a:schemeClr>
              </a:solidFill>
              <a:latin typeface="Houschka Head Medium" panose="020F0603020000020003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DADD77E-6A5C-4511-804E-B28A8298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8" y="186743"/>
            <a:ext cx="1328020" cy="54047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B78C3A6C-EA64-441B-AD3D-417498CD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205" y="171495"/>
            <a:ext cx="1823726" cy="47281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04008F66-103F-4157-AD1F-975D886823B4}"/>
              </a:ext>
            </a:extLst>
          </p:cNvPr>
          <p:cNvSpPr txBox="1"/>
          <p:nvPr/>
        </p:nvSpPr>
        <p:spPr>
          <a:xfrm>
            <a:off x="784603" y="1069560"/>
            <a:ext cx="5900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830952"/>
                </a:solidFill>
                <a:ea typeface="Verdana" charset="0"/>
                <a:cs typeface="Verdana" charset="0"/>
              </a:rPr>
              <a:t>Formación Online: Cronograma de Ejecución</a:t>
            </a:r>
            <a:endParaRPr lang="es-ES_tradnl" sz="24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EBE3A0A9-4F5A-4003-BA33-DE35AEA55264}"/>
              </a:ext>
            </a:extLst>
          </p:cNvPr>
          <p:cNvSpPr/>
          <p:nvPr/>
        </p:nvSpPr>
        <p:spPr>
          <a:xfrm>
            <a:off x="7849561" y="6596390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solidFill>
                  <a:srgbClr val="830952"/>
                </a:solidFill>
              </a:rPr>
              <a:t>CREA 2021 ONLINE </a:t>
            </a:r>
          </a:p>
        </p:txBody>
      </p:sp>
    </p:spTree>
    <p:extLst>
      <p:ext uri="{BB962C8B-B14F-4D97-AF65-F5344CB8AC3E}">
        <p14:creationId xmlns:p14="http://schemas.microsoft.com/office/powerpoint/2010/main" val="131239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7867" y="-1"/>
            <a:ext cx="551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ES_tradnl" sz="5400" b="1" dirty="0">
              <a:solidFill>
                <a:schemeClr val="bg1"/>
              </a:solidFill>
              <a:ea typeface="Verdana" charset="0"/>
              <a:cs typeface="Verdana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84603" y="1069560"/>
            <a:ext cx="780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830952"/>
                </a:solidFill>
                <a:ea typeface="Verdana" charset="0"/>
                <a:cs typeface="Verdana" charset="0"/>
              </a:rPr>
              <a:t>Tutorías Plan de Empresa: Esquema metodológico</a:t>
            </a:r>
            <a:endParaRPr lang="es-ES_tradnl" sz="24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pic>
        <p:nvPicPr>
          <p:cNvPr id="104" name="Imagen 103">
            <a:extLst>
              <a:ext uri="{FF2B5EF4-FFF2-40B4-BE49-F238E27FC236}">
                <a16:creationId xmlns:a16="http://schemas.microsoft.com/office/drawing/2014/main" xmlns="" id="{E9314D7B-A87D-461A-A8EC-3BE03DF9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8" y="186743"/>
            <a:ext cx="1328020" cy="540473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xmlns="" id="{AE3CDDC5-E72D-4F70-A4BA-C7ECCF34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05" y="171495"/>
            <a:ext cx="1823726" cy="472818"/>
          </a:xfrm>
          <a:prstGeom prst="rect">
            <a:avLst/>
          </a:prstGeom>
        </p:spPr>
      </p:pic>
      <p:pic>
        <p:nvPicPr>
          <p:cNvPr id="129" name="Imagen 128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3F7DE106-039F-4024-A4BE-8066F95D9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97"/>
          <a:stretch/>
        </p:blipFill>
        <p:spPr>
          <a:xfrm>
            <a:off x="2257425" y="1677456"/>
            <a:ext cx="5029200" cy="464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0" name="Rectángulo 129">
            <a:extLst>
              <a:ext uri="{FF2B5EF4-FFF2-40B4-BE49-F238E27FC236}">
                <a16:creationId xmlns:a16="http://schemas.microsoft.com/office/drawing/2014/main" xmlns="" id="{97D525EE-6288-4C6C-9AE3-01A8FD51F1E3}"/>
              </a:ext>
            </a:extLst>
          </p:cNvPr>
          <p:cNvSpPr/>
          <p:nvPr/>
        </p:nvSpPr>
        <p:spPr>
          <a:xfrm>
            <a:off x="7849561" y="6596390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>
                <a:solidFill>
                  <a:srgbClr val="830952"/>
                </a:solidFill>
              </a:rPr>
              <a:t>CREA 2021 </a:t>
            </a:r>
            <a:r>
              <a:rPr lang="es-ES_tradnl" sz="1100" dirty="0">
                <a:solidFill>
                  <a:srgbClr val="830952"/>
                </a:solidFill>
              </a:rPr>
              <a:t>ONLINE </a:t>
            </a:r>
          </a:p>
        </p:txBody>
      </p:sp>
    </p:spTree>
    <p:extLst>
      <p:ext uri="{BB962C8B-B14F-4D97-AF65-F5344CB8AC3E}">
        <p14:creationId xmlns:p14="http://schemas.microsoft.com/office/powerpoint/2010/main" val="418780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F85EFEB-9EC3-4E53-AE1B-24A4CE0C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8" y="186743"/>
            <a:ext cx="1328020" cy="5404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8CBA5BD-5EE8-4E62-9FC1-59C5C48C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05" y="171495"/>
            <a:ext cx="1823726" cy="4728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79CE56A-77E3-4AD5-BA69-95E495D721F1}"/>
              </a:ext>
            </a:extLst>
          </p:cNvPr>
          <p:cNvSpPr txBox="1"/>
          <p:nvPr/>
        </p:nvSpPr>
        <p:spPr>
          <a:xfrm>
            <a:off x="784602" y="1069560"/>
            <a:ext cx="740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830952"/>
                </a:solidFill>
                <a:ea typeface="Verdana" charset="0"/>
                <a:cs typeface="Verdana" charset="0"/>
              </a:rPr>
              <a:t>Tutorías Plan de Empresa: Contenidos</a:t>
            </a:r>
            <a:endParaRPr lang="es-ES_tradnl" sz="2400" b="1" dirty="0">
              <a:solidFill>
                <a:srgbClr val="830952"/>
              </a:solidFill>
              <a:ea typeface="Verdana" charset="0"/>
              <a:cs typeface="Verdana" charset="0"/>
            </a:endParaRPr>
          </a:p>
        </p:txBody>
      </p:sp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150F43E8-5F2F-4A1D-B61E-781462E1A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78" b="6476"/>
          <a:stretch/>
        </p:blipFill>
        <p:spPr>
          <a:xfrm>
            <a:off x="965577" y="1762125"/>
            <a:ext cx="7406897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C2FA0EFF-93B5-42A7-8D84-5A6A7573A730}"/>
              </a:ext>
            </a:extLst>
          </p:cNvPr>
          <p:cNvSpPr/>
          <p:nvPr/>
        </p:nvSpPr>
        <p:spPr>
          <a:xfrm>
            <a:off x="7849561" y="6596390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solidFill>
                  <a:srgbClr val="830952"/>
                </a:solidFill>
              </a:rPr>
              <a:t>CREA 2020 ONLINE </a:t>
            </a:r>
          </a:p>
        </p:txBody>
      </p:sp>
    </p:spTree>
    <p:extLst>
      <p:ext uri="{BB962C8B-B14F-4D97-AF65-F5344CB8AC3E}">
        <p14:creationId xmlns:p14="http://schemas.microsoft.com/office/powerpoint/2010/main" val="1820096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8ECE1F6EF1142864ED8D21ED1D0B7" ma:contentTypeVersion="11" ma:contentTypeDescription="Create a new document." ma:contentTypeScope="" ma:versionID="c3206c150cbaafb4bbc901973d9776b7">
  <xsd:schema xmlns:xsd="http://www.w3.org/2001/XMLSchema" xmlns:xs="http://www.w3.org/2001/XMLSchema" xmlns:p="http://schemas.microsoft.com/office/2006/metadata/properties" xmlns:ns3="f54ca2f8-43f6-4475-9dde-169cb592e04b" xmlns:ns4="fa76735d-2029-42f7-b82d-488606863096" targetNamespace="http://schemas.microsoft.com/office/2006/metadata/properties" ma:root="true" ma:fieldsID="765ebc1a3ea1acdd47e1a9381b45cd7a" ns3:_="" ns4:_="">
    <xsd:import namespace="f54ca2f8-43f6-4475-9dde-169cb592e04b"/>
    <xsd:import namespace="fa76735d-2029-42f7-b82d-4886068630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4ca2f8-43f6-4475-9dde-169cb592e0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6735d-2029-42f7-b82d-48860686309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D6589-DD46-4DDF-8D42-5DF0E730493B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f54ca2f8-43f6-4475-9dde-169cb592e04b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a76735d-2029-42f7-b82d-48860686309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0E1D89-002F-4C1B-9E3B-919642384C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4ca2f8-43f6-4475-9dde-169cb592e04b"/>
    <ds:schemaRef ds:uri="fa76735d-2029-42f7-b82d-4886068630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FDD1B2-2CC2-459F-9848-5EEB90E0C1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208</Words>
  <Application>Microsoft Office PowerPoint</Application>
  <PresentationFormat>Presentación en pantalla (4:3)</PresentationFormat>
  <Paragraphs>90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Maria Gonzalez Dieguez</dc:creator>
  <cp:lastModifiedBy>Irene Rodriguez Rojo</cp:lastModifiedBy>
  <cp:revision>19</cp:revision>
  <cp:lastPrinted>2021-03-11T15:54:21Z</cp:lastPrinted>
  <dcterms:modified xsi:type="dcterms:W3CDTF">2021-03-17T13:26:18Z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0x0101006188ECE1F6EF1142864ED8D21ED1D0B7</vt:lpwstr>
  </property>
</Properties>
</file>